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8" r:id="rId4"/>
    <p:sldId id="258" r:id="rId5"/>
    <p:sldId id="276" r:id="rId6"/>
    <p:sldId id="280" r:id="rId7"/>
    <p:sldId id="277" r:id="rId8"/>
    <p:sldId id="278" r:id="rId9"/>
    <p:sldId id="279" r:id="rId10"/>
    <p:sldId id="260" r:id="rId11"/>
    <p:sldId id="275" r:id="rId12"/>
    <p:sldId id="259" r:id="rId13"/>
    <p:sldId id="261" r:id="rId14"/>
    <p:sldId id="262" r:id="rId15"/>
    <p:sldId id="263" r:id="rId16"/>
    <p:sldId id="264" r:id="rId17"/>
    <p:sldId id="267" r:id="rId18"/>
    <p:sldId id="266" r:id="rId19"/>
    <p:sldId id="265" r:id="rId20"/>
    <p:sldId id="270" r:id="rId21"/>
    <p:sldId id="281" r:id="rId22"/>
    <p:sldId id="271" r:id="rId23"/>
    <p:sldId id="272" r:id="rId24"/>
    <p:sldId id="282" r:id="rId25"/>
    <p:sldId id="273" r:id="rId26"/>
    <p:sldId id="283" r:id="rId27"/>
    <p:sldId id="269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85890"/>
  </p:normalViewPr>
  <p:slideViewPr>
    <p:cSldViewPr snapToGrid="0" snapToObjects="1">
      <p:cViewPr varScale="1">
        <p:scale>
          <a:sx n="90" d="100"/>
          <a:sy n="90" d="100"/>
        </p:scale>
        <p:origin x="232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5DE7B-989B-B14A-9037-B10B6956E8DA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DCF1C-FC64-624E-A9CC-1653EC1F8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45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CF1C-FC64-624E-A9CC-1653EC1F8C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67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CF1C-FC64-624E-A9CC-1653EC1F8C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16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CF1C-FC64-624E-A9CC-1653EC1F8C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35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CF1C-FC64-624E-A9CC-1653EC1F8C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72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Plateau pressure = </a:t>
            </a:r>
            <a:r>
              <a:rPr lang="en-US" dirty="0" err="1"/>
              <a:t>PEEPintrinsic</a:t>
            </a:r>
            <a:r>
              <a:rPr lang="en-US" dirty="0"/>
              <a:t> + </a:t>
            </a:r>
            <a:r>
              <a:rPr lang="en-US" dirty="0" err="1"/>
              <a:t>PEEPextrinsic</a:t>
            </a:r>
            <a:r>
              <a:rPr lang="en-US" dirty="0"/>
              <a:t> + Driving Pressure</a:t>
            </a:r>
          </a:p>
          <a:p>
            <a:pPr lvl="1"/>
            <a:r>
              <a:rPr lang="en-US" dirty="0"/>
              <a:t>Driving pressure = the amount of pressure it takes to open the lung to the volume you’re getting. </a:t>
            </a:r>
          </a:p>
          <a:p>
            <a:pPr lvl="1"/>
            <a:endParaRPr lang="en-US" dirty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only way to know is to try it.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CF1C-FC64-624E-A9CC-1653EC1F8C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20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Often, we follow the peak pressures IF we are confident that the flow resistance hasn’t changed. </a:t>
            </a:r>
          </a:p>
          <a:p>
            <a:pPr lvl="1"/>
            <a:r>
              <a:rPr lang="en-US" dirty="0"/>
              <a:t>If you can make some guesses based on the Flow-</a:t>
            </a:r>
            <a:r>
              <a:rPr lang="en-US" dirty="0" err="1"/>
              <a:t>Volum</a:t>
            </a:r>
            <a:r>
              <a:rPr lang="en-US" dirty="0"/>
              <a:t> loops, but this is advanced. </a:t>
            </a:r>
          </a:p>
          <a:p>
            <a:pPr lvl="2"/>
            <a:r>
              <a:rPr lang="en-US" dirty="0"/>
              <a:t>If you really can’t figure it out, sometimes you need to sedate the patient to get this info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CF1C-FC64-624E-A9CC-1653EC1F8C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47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get an accurate plateau pressure?  If so, do it</a:t>
            </a:r>
          </a:p>
          <a:p>
            <a:pPr lvl="1"/>
            <a:r>
              <a:rPr lang="en-US" dirty="0"/>
              <a:t>If Plat is also high: (static pressure problem)</a:t>
            </a:r>
          </a:p>
          <a:p>
            <a:pPr lvl="2"/>
            <a:r>
              <a:rPr lang="en-US" dirty="0"/>
              <a:t>CXR (PTX, edema, worsening ARDS), </a:t>
            </a:r>
          </a:p>
          <a:p>
            <a:pPr lvl="2"/>
            <a:r>
              <a:rPr lang="en-US" dirty="0"/>
              <a:t>US for pneumothorax/effusion, </a:t>
            </a:r>
          </a:p>
          <a:p>
            <a:pPr lvl="2"/>
            <a:r>
              <a:rPr lang="en-US" dirty="0"/>
              <a:t>titrate the PEEP down if you can</a:t>
            </a:r>
          </a:p>
          <a:p>
            <a:pPr lvl="2"/>
            <a:r>
              <a:rPr lang="en-US" dirty="0"/>
              <a:t>Drop the Vt if you can </a:t>
            </a:r>
          </a:p>
          <a:p>
            <a:pPr lvl="1"/>
            <a:r>
              <a:rPr lang="en-US" dirty="0"/>
              <a:t>If plateau is not high: (flow pressure problem)</a:t>
            </a:r>
          </a:p>
          <a:p>
            <a:pPr lvl="2"/>
            <a:r>
              <a:rPr lang="en-US" dirty="0"/>
              <a:t>Make sure there is no kink in the tubing</a:t>
            </a:r>
          </a:p>
          <a:p>
            <a:pPr lvl="2"/>
            <a:r>
              <a:rPr lang="en-US" dirty="0"/>
              <a:t>Suction out goobers </a:t>
            </a:r>
          </a:p>
          <a:p>
            <a:pPr lvl="2"/>
            <a:r>
              <a:rPr lang="en-US" dirty="0"/>
              <a:t>Give bronchodilators.</a:t>
            </a:r>
          </a:p>
          <a:p>
            <a:pPr lvl="2"/>
            <a:r>
              <a:rPr lang="en-US" dirty="0"/>
              <a:t>Slow the speed the breath is given</a:t>
            </a:r>
          </a:p>
          <a:p>
            <a:r>
              <a:rPr lang="en-US" dirty="0"/>
              <a:t>If you can’t get a plateau pressure – try some things from both, consider sedation if you really need to know.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CF1C-FC64-624E-A9CC-1653EC1F8C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54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CF1C-FC64-624E-A9CC-1653EC1F8C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82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CF1C-FC64-624E-A9CC-1653EC1F8C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50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Two breaths are given for the patient making one respiratory effort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a problem because it’s equivalent to 12 ml/Kg of distention in the lung.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CF1C-FC64-624E-A9CC-1653EC1F8C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55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CF1C-FC64-624E-A9CC-1653EC1F8C6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30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Baby lung = the injured lung is nonfunctional, breaths are going to a small remaining part of the lung. </a:t>
            </a:r>
          </a:p>
          <a:p>
            <a:endParaRPr lang="en-US" dirty="0"/>
          </a:p>
          <a:p>
            <a:r>
              <a:rPr lang="en-US" dirty="0"/>
              <a:t>Spectrum from deeply sedated, very protective breathing to very awake, breathing how our brainstem wants = injurious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CF1C-FC64-624E-A9CC-1653EC1F8C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13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Tobin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 Med 2001; 344:1986-1996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DOI: 10.1056/NEJM200106283442606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CF1C-FC64-624E-A9CC-1653EC1F8C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05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ABC  / Wake up and breath paired this with SBT -&gt; probable mortality benefit (Lancet, </a:t>
            </a:r>
            <a:r>
              <a:rPr lang="en-US" dirty="0" err="1"/>
              <a:t>Giroud</a:t>
            </a:r>
            <a:r>
              <a:rPr lang="en-US" dirty="0"/>
              <a:t>)</a:t>
            </a:r>
          </a:p>
          <a:p>
            <a:r>
              <a:rPr lang="en-US" dirty="0"/>
              <a:t>These are in conflict: deeper sedation allows safer ventilation, but light sedation shortens time on the vent and also helps mortality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CF1C-FC64-624E-A9CC-1653EC1F8C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38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Thus, the goal of part 1: how can we make sure our ventilation is </a:t>
            </a:r>
            <a:r>
              <a:rPr lang="en-US" dirty="0" err="1"/>
              <a:t>afe</a:t>
            </a:r>
            <a:r>
              <a:rPr lang="en-US" dirty="0"/>
              <a:t>? </a:t>
            </a:r>
          </a:p>
          <a:p>
            <a:r>
              <a:rPr lang="en-US" dirty="0"/>
              <a:t>The goal of part 2: how can we have the sedation as light as possible but still allow safe ventilation. </a:t>
            </a:r>
          </a:p>
          <a:p>
            <a:endParaRPr lang="en-US" dirty="0"/>
          </a:p>
          <a:p>
            <a:r>
              <a:rPr lang="en-US" dirty="0"/>
              <a:t>Priorities shift throughout duration of illness: sometimes you have to sacrifice one for the other.</a:t>
            </a:r>
          </a:p>
          <a:p>
            <a:pPr lvl="1"/>
            <a:r>
              <a:rPr lang="en-US" dirty="0"/>
              <a:t>First day = most important to safely ventilate (most inflamed lungs), first week more important than next. Etc. </a:t>
            </a:r>
          </a:p>
          <a:p>
            <a:pPr lvl="1"/>
            <a:r>
              <a:rPr lang="en-US" dirty="0"/>
              <a:t>As they get closer to </a:t>
            </a:r>
            <a:r>
              <a:rPr lang="en-US" dirty="0" err="1"/>
              <a:t>extubation</a:t>
            </a:r>
            <a:r>
              <a:rPr lang="en-US" dirty="0"/>
              <a:t>, more awake is more important. Thus, balance my shift from day to </a:t>
            </a:r>
            <a:r>
              <a:rPr lang="en-US" dirty="0" err="1"/>
              <a:t>tday</a:t>
            </a:r>
            <a:r>
              <a:rPr lang="en-US" dirty="0"/>
              <a:t>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CF1C-FC64-624E-A9CC-1653EC1F8C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55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CF1C-FC64-624E-A9CC-1653EC1F8C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98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Assist Control / Volume Control (ACVC): </a:t>
            </a:r>
          </a:p>
          <a:p>
            <a:pPr lvl="1"/>
            <a:r>
              <a:rPr lang="en-US" dirty="0"/>
              <a:t>You set the tidal volume, the inspiratory time: then the stiffness of the lungs determines how high the pressure must go to achieve that</a:t>
            </a:r>
          </a:p>
          <a:p>
            <a:pPr lvl="1"/>
            <a:r>
              <a:rPr lang="en-US" dirty="0"/>
              <a:t>KEY POINT: the PRESSURE is the dependent variable</a:t>
            </a:r>
          </a:p>
          <a:p>
            <a:r>
              <a:rPr lang="en-US" dirty="0"/>
              <a:t>Assist Control / Pressure Control (ACPC):</a:t>
            </a:r>
          </a:p>
          <a:p>
            <a:pPr lvl="1"/>
            <a:r>
              <a:rPr lang="en-US" dirty="0"/>
              <a:t>You set the inspiratory pressure, the inspiratory time: then the stiffness of the lungs determines how much volume results </a:t>
            </a:r>
          </a:p>
          <a:p>
            <a:pPr lvl="1"/>
            <a:r>
              <a:rPr lang="en-US" dirty="0"/>
              <a:t>KEY POINT: the VOLUME is the dependent variable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Start with ACVC, can talk about ACPC if time and interest allow. </a:t>
            </a:r>
          </a:p>
          <a:p>
            <a:pPr marL="457200" lvl="1" indent="0">
              <a:buNone/>
            </a:pPr>
            <a:r>
              <a:rPr lang="en-US" dirty="0"/>
              <a:t>	***think about how this all would be different in ACPC as we go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CF1C-FC64-624E-A9CC-1653EC1F8C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35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Assist Control / Volume Control: </a:t>
            </a:r>
          </a:p>
          <a:p>
            <a:pPr lvl="1"/>
            <a:r>
              <a:rPr lang="en-US" dirty="0"/>
              <a:t>You set the tidal volume, the inspiratory time: then the stiffness of the lungs determines how high the pressure must go to achieve that</a:t>
            </a:r>
          </a:p>
          <a:p>
            <a:pPr lvl="1"/>
            <a:r>
              <a:rPr lang="en-US" dirty="0"/>
              <a:t>KEY POINT: the PRESSURE is the dependent variable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CF1C-FC64-624E-A9CC-1653EC1F8C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25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can you separate what pressure is coming from air movement, and what is coming from alveoli inflation?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CF1C-FC64-624E-A9CC-1653EC1F8C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5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C1C78-CEBE-764D-8EAF-D5F2A833D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A30EB4-3D40-B641-8453-371D637A0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05D71-922A-EB42-AEB8-EE5E9BDDD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265E-AB05-6B4C-BF43-F31C506E64F3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5739A-4097-2B4C-B720-4A81AEA05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41133-CFB5-8A48-A99E-B5A8CBC0C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1904-453C-FD4A-8FF9-5FEBFBA0C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32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94E53-6E44-3F41-833E-2FA2ACF4A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E64B5-29F6-FF43-8A08-D0E6AAEA1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E446D-12B2-C545-8E3F-4273DBD5B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265E-AB05-6B4C-BF43-F31C506E64F3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21DB2-2FA9-7E4C-9F31-826895243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B2ACC-486F-3743-9864-E8C24BAC3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1904-453C-FD4A-8FF9-5FEBFBA0C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72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3B80F-FCE5-914D-A0D3-927A673F66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EA98E-43F2-BD40-81CF-D148B8F345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065F2-B46F-CA4E-866B-201B6277E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265E-AB05-6B4C-BF43-F31C506E64F3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862FA-F559-F546-8916-C99BDEA11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DB00B-7656-4F4E-BE57-02AC4DA1F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1904-453C-FD4A-8FF9-5FEBFBA0C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38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70518-C403-BE4A-B932-36D7D7DD9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83E8A-3A4F-524D-84B3-8156A754E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E82E1-E07D-1345-ABCF-80F798BD5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265E-AB05-6B4C-BF43-F31C506E64F3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0121C-154A-EE41-BEE8-CA25FAE2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741-1F4F-744F-9F99-3B372F785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1904-453C-FD4A-8FF9-5FEBFBA0C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88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CF434-7B3B-A04A-BE5D-1C5DDFF82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45043-BAEF-EC47-AD20-235EEA063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CF6BB-A489-1446-87D6-95158DAA1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265E-AB05-6B4C-BF43-F31C506E64F3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D25AF-B45E-D74B-9F31-B10CAC521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DE4C5-CC83-934F-B690-1A2DAD625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1904-453C-FD4A-8FF9-5FEBFBA0C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77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E05D2-9685-D944-9591-CD99AC74C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D18F4-C70F-C145-B388-092E2F1FE4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C9ED3-83FC-BC4E-A325-EB64E01C1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CDC06-2B7C-CF4A-91D2-188503AE6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265E-AB05-6B4C-BF43-F31C506E64F3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E45E8-7A80-B14D-AA74-E6904CD42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FBBA6C-1A03-8947-8361-1AAEEE47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1904-453C-FD4A-8FF9-5FEBFBA0C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05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9D98-A66F-D54B-8D6F-F829914D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E71F4-EEE5-4645-BEB0-36D670DA5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61A68D-9461-6A44-BE91-514A0AB1F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DC9745-1A82-3943-9B19-41BC65CC2A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26B8A9-F8B4-9144-BBEE-A2146F5E6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C4D9F3-2ADC-3846-B3A6-CDDF8344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265E-AB05-6B4C-BF43-F31C506E64F3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391152-7DEE-1340-96E8-9A774D974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9F8F65-DF4E-3F40-A409-22B7F9B58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1904-453C-FD4A-8FF9-5FEBFBA0C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68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9BEC9-4F44-804E-966E-C6A99BF93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7FA299-0DCF-5B40-A615-877F59B0A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265E-AB05-6B4C-BF43-F31C506E64F3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2F4569-F265-BF4D-8F73-836F2BA9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F9A0CA-1942-1C49-906C-2380C625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1904-453C-FD4A-8FF9-5FEBFBA0C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3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638E47-AE17-CE45-BC62-8F7051B0F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265E-AB05-6B4C-BF43-F31C506E64F3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982CA9-33BB-0741-A840-80E6159D6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96D1C-C01B-6946-B435-F73967E56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1904-453C-FD4A-8FF9-5FEBFBA0C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42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1AA1B-5828-4A44-8E5F-E286546F9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86950-DC11-F549-AAF0-A876E6982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3AB34F-709A-3644-8F93-DCC8A9766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0F4F7-9705-B445-81DE-2CEEEB89F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265E-AB05-6B4C-BF43-F31C506E64F3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C8687-5265-7347-8172-A65F02DE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FF15DF-03F2-3E40-BA72-9372A2BA5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1904-453C-FD4A-8FF9-5FEBFBA0C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71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BC0DD-4F6A-DA46-933F-290C3EAF0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2CB009-E3A6-7B4F-9520-AD315C9A68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624DDF-C966-7544-B48D-DBCF2064A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4DBE0-7D95-5742-A385-040CBC59E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265E-AB05-6B4C-BF43-F31C506E64F3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95DDE-A3C1-534E-A764-995960DC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155087-8FAE-A740-9A93-7F839D874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1904-453C-FD4A-8FF9-5FEBFBA0C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09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B5747-3498-6C48-B20C-07164BDF1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D8292-5FF2-0E44-A870-0FA413129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DE393-BFE0-1840-B05A-7142DE9395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9265E-AB05-6B4C-BF43-F31C506E64F3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F4762-0F2D-FB45-9705-AE94CC1CB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98CF-AECC-6545-950A-1D7F039A4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E1904-453C-FD4A-8FF9-5FEBFBA0C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6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6E75D2-B4ED-9D4A-9442-0AC22A90D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25308-8F16-3148-9AEA-E2F02B22CB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3700" dirty="0"/>
              <a:t>Ventilator Troubleshooting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DCB502-8FF2-484B-BC84-5360D5321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Brian Locke, MD</a:t>
            </a:r>
          </a:p>
          <a:p>
            <a:pPr algn="l"/>
            <a:r>
              <a:rPr lang="en-US" sz="2000"/>
              <a:t>Pulmonary / Critical Care Fellow</a:t>
            </a:r>
          </a:p>
          <a:p>
            <a:pPr algn="l"/>
            <a:r>
              <a:rPr lang="en-US" sz="2000"/>
              <a:t>University of Utah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706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84CB-74F5-F847-8287-8A4A14574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Modes: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F18EC3-4CCE-4B4A-A85F-2455AED04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477" y="3850484"/>
            <a:ext cx="12009046" cy="2235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80F63B-A5D3-3A46-84D9-61157054C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600" y="2018443"/>
            <a:ext cx="3540125" cy="1461331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ADAF3EB9-209A-904E-84B7-629A47E11A90}"/>
              </a:ext>
            </a:extLst>
          </p:cNvPr>
          <p:cNvSpPr/>
          <p:nvPr/>
        </p:nvSpPr>
        <p:spPr>
          <a:xfrm>
            <a:off x="11229974" y="3714758"/>
            <a:ext cx="962025" cy="2432825"/>
          </a:xfrm>
          <a:prstGeom prst="frame">
            <a:avLst>
              <a:gd name="adj1" fmla="val 668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90335E-199E-BA4D-AEB9-F9A60ED0B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469" y="2016372"/>
            <a:ext cx="1887538" cy="555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ACF60D-45DC-DB46-924B-96FEF1B78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7374" y="901000"/>
            <a:ext cx="2466976" cy="275383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396CFAF-2404-8A41-BDB1-0FF9F265A064}"/>
              </a:ext>
            </a:extLst>
          </p:cNvPr>
          <p:cNvCxnSpPr>
            <a:cxnSpLocks/>
          </p:cNvCxnSpPr>
          <p:nvPr/>
        </p:nvCxnSpPr>
        <p:spPr>
          <a:xfrm>
            <a:off x="10725149" y="3654834"/>
            <a:ext cx="0" cy="874312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151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DF5F68B-9356-B543-AE3A-66842347E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81" y="3600451"/>
            <a:ext cx="5826919" cy="29876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3E872D-9494-5C4E-9185-4785AAB0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things we set and variables that result from the patient’s physiology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6085B-6936-9E4E-A80C-8C4E811E7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06163" cy="14319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 AC/VC Mode:</a:t>
            </a:r>
          </a:p>
          <a:p>
            <a:pPr lvl="1"/>
            <a:r>
              <a:rPr lang="en-US" dirty="0"/>
              <a:t>We set how the breath is given: Tidal Volume, Inspiratory Time/Flow Rate</a:t>
            </a:r>
          </a:p>
          <a:p>
            <a:pPr lvl="1"/>
            <a:r>
              <a:rPr lang="en-US" dirty="0"/>
              <a:t>The stiffness &amp; airflow resistance of the lungs determine how much pressure required to achieve set Vt</a:t>
            </a:r>
          </a:p>
          <a:p>
            <a:pPr lvl="1"/>
            <a:r>
              <a:rPr lang="en-US" dirty="0"/>
              <a:t>The resistance to airflow determines how fast the breath comes back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DC454-D0BA-364F-8AEF-6485160D0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450" y="3665989"/>
            <a:ext cx="5378450" cy="2505868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287844C-FEBC-5149-9698-00A95C2341D9}"/>
              </a:ext>
            </a:extLst>
          </p:cNvPr>
          <p:cNvCxnSpPr>
            <a:cxnSpLocks/>
          </p:cNvCxnSpPr>
          <p:nvPr/>
        </p:nvCxnSpPr>
        <p:spPr>
          <a:xfrm>
            <a:off x="2730897" y="4790007"/>
            <a:ext cx="0" cy="32034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EA5437C-0F82-9B4E-AE0D-B92D2D3CA425}"/>
              </a:ext>
            </a:extLst>
          </p:cNvPr>
          <p:cNvCxnSpPr>
            <a:cxnSpLocks/>
          </p:cNvCxnSpPr>
          <p:nvPr/>
        </p:nvCxnSpPr>
        <p:spPr>
          <a:xfrm flipV="1">
            <a:off x="4369196" y="4470213"/>
            <a:ext cx="0" cy="30550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663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F3BA9-6DD5-B94F-AAD8-BCA04BA63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“The peak pressures are high”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F7B0B-75CD-0849-8231-49C5B0FB4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19963" cy="4351338"/>
          </a:xfrm>
        </p:spPr>
        <p:txBody>
          <a:bodyPr>
            <a:normAutofit/>
          </a:bodyPr>
          <a:lstStyle/>
          <a:p>
            <a:r>
              <a:rPr lang="en-US" dirty="0"/>
              <a:t>Pressure measured </a:t>
            </a:r>
            <a:r>
              <a:rPr lang="en-US" b="1" dirty="0"/>
              <a:t>at the ventilator</a:t>
            </a:r>
          </a:p>
          <a:p>
            <a:r>
              <a:rPr lang="en-US" dirty="0"/>
              <a:t>Measured pressure = sum of two components</a:t>
            </a:r>
          </a:p>
          <a:p>
            <a:pPr lvl="1"/>
            <a:r>
              <a:rPr lang="en-US" dirty="0"/>
              <a:t>1: Resistance to flow (the pressure you feel blowing through a straw)</a:t>
            </a:r>
          </a:p>
          <a:p>
            <a:pPr lvl="1"/>
            <a:r>
              <a:rPr lang="en-US" dirty="0"/>
              <a:t>2. Distending pressure to inflate the alveoli + chest wall (the pressure you feel blowing a balloon up)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A3421A-28EC-684A-BFBD-E07978F93D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163" y="2066131"/>
            <a:ext cx="3917552" cy="3405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DF68AE-FD6E-AA48-98CA-CEBDEC841E6F}"/>
              </a:ext>
            </a:extLst>
          </p:cNvPr>
          <p:cNvSpPr txBox="1"/>
          <p:nvPr/>
        </p:nvSpPr>
        <p:spPr>
          <a:xfrm>
            <a:off x="9158288" y="5629275"/>
            <a:ext cx="2771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Resistive pressure depends on flow rate!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2DF1902-7D24-7D46-BB0C-A5B4933DE5B6}"/>
              </a:ext>
            </a:extLst>
          </p:cNvPr>
          <p:cNvSpPr/>
          <p:nvPr/>
        </p:nvSpPr>
        <p:spPr>
          <a:xfrm>
            <a:off x="3275805" y="5591175"/>
            <a:ext cx="1500188" cy="11715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5004E1-7B3F-644F-B440-2D87AA42D912}"/>
              </a:ext>
            </a:extLst>
          </p:cNvPr>
          <p:cNvSpPr/>
          <p:nvPr/>
        </p:nvSpPr>
        <p:spPr>
          <a:xfrm>
            <a:off x="3740149" y="4689276"/>
            <a:ext cx="571500" cy="9497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73C2527-79EF-464C-8BF6-45D549E45AE6}"/>
              </a:ext>
            </a:extLst>
          </p:cNvPr>
          <p:cNvCxnSpPr>
            <a:cxnSpLocks/>
          </p:cNvCxnSpPr>
          <p:nvPr/>
        </p:nvCxnSpPr>
        <p:spPr>
          <a:xfrm flipH="1" flipV="1">
            <a:off x="4211633" y="6176962"/>
            <a:ext cx="464344" cy="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F212EE-FD98-EB48-ACB8-274199EB9D85}"/>
              </a:ext>
            </a:extLst>
          </p:cNvPr>
          <p:cNvCxnSpPr>
            <a:cxnSpLocks/>
          </p:cNvCxnSpPr>
          <p:nvPr/>
        </p:nvCxnSpPr>
        <p:spPr>
          <a:xfrm flipV="1">
            <a:off x="4833145" y="6184503"/>
            <a:ext cx="461169" cy="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5651331-1F51-8B4B-8692-B5E3F46B511D}"/>
              </a:ext>
            </a:extLst>
          </p:cNvPr>
          <p:cNvSpPr txBox="1"/>
          <p:nvPr/>
        </p:nvSpPr>
        <p:spPr>
          <a:xfrm>
            <a:off x="5595937" y="5983683"/>
            <a:ext cx="12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Distending Pressure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362A7D8-C9CD-B244-8A1E-2AEBC0FC9E24}"/>
              </a:ext>
            </a:extLst>
          </p:cNvPr>
          <p:cNvCxnSpPr/>
          <p:nvPr/>
        </p:nvCxnSpPr>
        <p:spPr>
          <a:xfrm>
            <a:off x="4038599" y="4689276"/>
            <a:ext cx="0" cy="764779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54B742C-8194-E943-97C6-A67BCD7D759E}"/>
              </a:ext>
            </a:extLst>
          </p:cNvPr>
          <p:cNvSpPr txBox="1"/>
          <p:nvPr/>
        </p:nvSpPr>
        <p:spPr>
          <a:xfrm>
            <a:off x="4675977" y="4926408"/>
            <a:ext cx="1864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Resistive Pressure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B405BF-BB76-0147-8920-2926C64D5959}"/>
              </a:ext>
            </a:extLst>
          </p:cNvPr>
          <p:cNvSpPr txBox="1"/>
          <p:nvPr/>
        </p:nvSpPr>
        <p:spPr>
          <a:xfrm>
            <a:off x="2771775" y="4356893"/>
            <a:ext cx="250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Pressure measured here</a:t>
            </a:r>
          </a:p>
        </p:txBody>
      </p:sp>
    </p:spTree>
    <p:extLst>
      <p:ext uri="{BB962C8B-B14F-4D97-AF65-F5344CB8AC3E}">
        <p14:creationId xmlns:p14="http://schemas.microsoft.com/office/powerpoint/2010/main" val="1875127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8A7C1-56D5-B948-9744-00AF428A8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Breath holds: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4DBD8-EE6F-3A4D-91A1-4FE52660D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34025" cy="4351338"/>
          </a:xfrm>
        </p:spPr>
        <p:txBody>
          <a:bodyPr>
            <a:normAutofit/>
          </a:bodyPr>
          <a:lstStyle/>
          <a:p>
            <a:r>
              <a:rPr lang="en-US" dirty="0"/>
              <a:t>Flow = 0, then the resistive component = 0. Left with only the static component.</a:t>
            </a:r>
          </a:p>
          <a:p>
            <a:pPr lvl="1"/>
            <a:r>
              <a:rPr lang="en-US" dirty="0"/>
              <a:t>End-inspiratory hold = measures the plateau pressure (= the pressure with the alveoli full) </a:t>
            </a:r>
          </a:p>
          <a:p>
            <a:pPr lvl="1"/>
            <a:r>
              <a:rPr lang="en-US" dirty="0"/>
              <a:t>End-expiratory hold = measures the PEEP (= the pressure when the alveoli is deflated)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A8519-17F4-8B47-8D42-9B4CCAF33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50" y="3429000"/>
            <a:ext cx="5241757" cy="2633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D06CB7-5A8D-3549-ADDE-528C465C5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714" y="2062163"/>
            <a:ext cx="2167095" cy="63738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76A0FB-E315-0E48-AB06-ACD5627CDF25}"/>
              </a:ext>
            </a:extLst>
          </p:cNvPr>
          <p:cNvCxnSpPr/>
          <p:nvPr/>
        </p:nvCxnSpPr>
        <p:spPr>
          <a:xfrm flipV="1">
            <a:off x="7372350" y="5114925"/>
            <a:ext cx="1357313" cy="742950"/>
          </a:xfrm>
          <a:prstGeom prst="line">
            <a:avLst/>
          </a:prstGeom>
          <a:ln w="666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4EAE049-B3DF-E74F-985A-E68100918916}"/>
              </a:ext>
            </a:extLst>
          </p:cNvPr>
          <p:cNvSpPr txBox="1"/>
          <p:nvPr/>
        </p:nvSpPr>
        <p:spPr>
          <a:xfrm>
            <a:off x="7615238" y="4910137"/>
            <a:ext cx="111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Resistive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81F3C2-899A-654F-A03C-6C393597AB0A}"/>
              </a:ext>
            </a:extLst>
          </p:cNvPr>
          <p:cNvSpPr txBox="1"/>
          <p:nvPr/>
        </p:nvSpPr>
        <p:spPr>
          <a:xfrm>
            <a:off x="8172449" y="5486400"/>
            <a:ext cx="1293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Distending</a:t>
            </a:r>
          </a:p>
        </p:txBody>
      </p:sp>
    </p:spTree>
    <p:extLst>
      <p:ext uri="{BB962C8B-B14F-4D97-AF65-F5344CB8AC3E}">
        <p14:creationId xmlns:p14="http://schemas.microsoft.com/office/powerpoint/2010/main" val="4020937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85C32-C539-2E4E-9262-EBEB69A2D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examples: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ABCBC-2136-9F4A-9463-2EDB47ECB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24926" cy="4351338"/>
          </a:xfrm>
        </p:spPr>
        <p:txBody>
          <a:bodyPr/>
          <a:lstStyle/>
          <a:p>
            <a:r>
              <a:rPr lang="en-US" dirty="0"/>
              <a:t>Peak = 55 cmH2O. </a:t>
            </a:r>
          </a:p>
          <a:p>
            <a:r>
              <a:rPr lang="en-US" dirty="0"/>
              <a:t>Plateau = 40 cmH2O</a:t>
            </a:r>
          </a:p>
          <a:p>
            <a:r>
              <a:rPr lang="en-US" dirty="0"/>
              <a:t>Why is the pressure high?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5F87DC1-013A-C14F-AA9A-53ADF1039EE5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49249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Peak = 55 cmH2O. </a:t>
            </a:r>
          </a:p>
          <a:p>
            <a:r>
              <a:rPr lang="en-US" dirty="0"/>
              <a:t>Plateau = 15 cmH2O</a:t>
            </a:r>
          </a:p>
          <a:p>
            <a:r>
              <a:rPr lang="en-US" dirty="0"/>
              <a:t>Why is the pressure high?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24A169-2E5E-9849-A4E6-3C79C795C9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25" y="3735388"/>
            <a:ext cx="5210629" cy="2279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A8A8D1-3475-4041-AB60-69D006AA9A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125" y="3852863"/>
            <a:ext cx="5257801" cy="222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08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3C061-63C3-8C46-9050-A1BBE55D4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do you care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3D9AF-28EC-8B46-9DA0-7FD57FF3C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 err="1"/>
              <a:t>Volutrauma</a:t>
            </a:r>
            <a:r>
              <a:rPr lang="en-US" dirty="0"/>
              <a:t> and Barotrauma result from elevated transpulmonary pressure (=static pressure difference between the alveoli and the pleural pressure)</a:t>
            </a:r>
          </a:p>
          <a:p>
            <a:pPr lvl="1"/>
            <a:r>
              <a:rPr lang="en-US" dirty="0"/>
              <a:t>LTVV = we want to keep the plateau less than 30 CMH2O</a:t>
            </a:r>
          </a:p>
          <a:p>
            <a:pPr lvl="1"/>
            <a:endParaRPr lang="en-US" dirty="0"/>
          </a:p>
          <a:p>
            <a:r>
              <a:rPr lang="en-US" dirty="0"/>
              <a:t>What things cause an increase in plateau pressure?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5092FBC-EA85-674D-9A62-D243F5723923}"/>
              </a:ext>
            </a:extLst>
          </p:cNvPr>
          <p:cNvSpPr/>
          <p:nvPr/>
        </p:nvSpPr>
        <p:spPr>
          <a:xfrm>
            <a:off x="7633493" y="3619500"/>
            <a:ext cx="1500188" cy="11715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2AF88D-28F8-974E-A726-13C5CA4BBAAE}"/>
              </a:ext>
            </a:extLst>
          </p:cNvPr>
          <p:cNvSpPr/>
          <p:nvPr/>
        </p:nvSpPr>
        <p:spPr>
          <a:xfrm>
            <a:off x="8097837" y="2717601"/>
            <a:ext cx="571500" cy="9497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E2E8D53-0027-2845-9C0A-593A4CB228DD}"/>
              </a:ext>
            </a:extLst>
          </p:cNvPr>
          <p:cNvCxnSpPr>
            <a:cxnSpLocks/>
          </p:cNvCxnSpPr>
          <p:nvPr/>
        </p:nvCxnSpPr>
        <p:spPr>
          <a:xfrm flipH="1" flipV="1">
            <a:off x="8569321" y="4205287"/>
            <a:ext cx="464344" cy="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6086CC-208C-D54E-B2ED-57BE91E36F1A}"/>
              </a:ext>
            </a:extLst>
          </p:cNvPr>
          <p:cNvCxnSpPr>
            <a:cxnSpLocks/>
          </p:cNvCxnSpPr>
          <p:nvPr/>
        </p:nvCxnSpPr>
        <p:spPr>
          <a:xfrm flipV="1">
            <a:off x="9190833" y="4212828"/>
            <a:ext cx="461169" cy="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A047C56-9A5D-D840-9DD0-41B2D9F93D95}"/>
              </a:ext>
            </a:extLst>
          </p:cNvPr>
          <p:cNvSpPr txBox="1"/>
          <p:nvPr/>
        </p:nvSpPr>
        <p:spPr>
          <a:xfrm>
            <a:off x="9953625" y="4012008"/>
            <a:ext cx="12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Distending Pressure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3B454DA-CC68-0B45-A118-7B2558705D46}"/>
              </a:ext>
            </a:extLst>
          </p:cNvPr>
          <p:cNvCxnSpPr/>
          <p:nvPr/>
        </p:nvCxnSpPr>
        <p:spPr>
          <a:xfrm>
            <a:off x="8396287" y="2717601"/>
            <a:ext cx="0" cy="764779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7F0834-C2B3-944B-A6E3-E5507E8C8E10}"/>
              </a:ext>
            </a:extLst>
          </p:cNvPr>
          <p:cNvSpPr txBox="1"/>
          <p:nvPr/>
        </p:nvSpPr>
        <p:spPr>
          <a:xfrm>
            <a:off x="9033665" y="2954733"/>
            <a:ext cx="1864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Resistive Pressure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7E47F-2407-B14A-B26F-BC721B8F2262}"/>
              </a:ext>
            </a:extLst>
          </p:cNvPr>
          <p:cNvSpPr txBox="1"/>
          <p:nvPr/>
        </p:nvSpPr>
        <p:spPr>
          <a:xfrm>
            <a:off x="7143755" y="2316419"/>
            <a:ext cx="250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Pressure measured here</a:t>
            </a: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74DB650C-022E-2E46-BE55-095518CEACB9}"/>
              </a:ext>
            </a:extLst>
          </p:cNvPr>
          <p:cNvSpPr/>
          <p:nvPr/>
        </p:nvSpPr>
        <p:spPr>
          <a:xfrm>
            <a:off x="9772650" y="3814763"/>
            <a:ext cx="1581150" cy="97631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864994-FB97-DD42-9E1E-85C2EE397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3594" y="5196304"/>
            <a:ext cx="3295645" cy="15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30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DB3A8-9D6F-234A-9019-CCF25CD6B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Elevated plateau pressure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B6956-AE41-4744-B90D-C1BF99DBE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Stiff lungs (ARDS, pneumonia, pretty much any infiltrate)</a:t>
            </a:r>
          </a:p>
          <a:p>
            <a:r>
              <a:rPr lang="en-US" dirty="0"/>
              <a:t>Water-logged lungs (worsening edema)</a:t>
            </a:r>
          </a:p>
          <a:p>
            <a:r>
              <a:rPr lang="en-US" dirty="0"/>
              <a:t>Over-distending the alveoli</a:t>
            </a:r>
          </a:p>
          <a:p>
            <a:pPr lvl="1"/>
            <a:r>
              <a:rPr lang="en-US" dirty="0"/>
              <a:t>Tidal volume is too big</a:t>
            </a:r>
          </a:p>
          <a:p>
            <a:pPr lvl="1"/>
            <a:r>
              <a:rPr lang="en-US" dirty="0"/>
              <a:t>Ventilating only a single lung (Pneumothorax, main-stem intubation)</a:t>
            </a:r>
          </a:p>
          <a:p>
            <a:r>
              <a:rPr lang="en-US" dirty="0"/>
              <a:t>External compression (effusion, chest wall, abdomen)</a:t>
            </a:r>
          </a:p>
          <a:p>
            <a:r>
              <a:rPr lang="en-US" dirty="0"/>
              <a:t>PEEP…</a:t>
            </a:r>
          </a:p>
          <a:p>
            <a:pPr lvl="1"/>
            <a:r>
              <a:rPr lang="en-US" dirty="0"/>
              <a:t>Intrinsic PEEP aka ‘auto-PEEP’, air trapping</a:t>
            </a:r>
          </a:p>
          <a:p>
            <a:pPr lvl="1"/>
            <a:r>
              <a:rPr lang="en-US" dirty="0"/>
              <a:t>Extrinsic PEEP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D0D28FC-991A-EC4B-909B-E598F03B6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550" y="4599781"/>
            <a:ext cx="4746900" cy="2258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54203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F868-1219-1341-955F-01ADD0F61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PEEP increased by 4 cmH2O… how much should the plateau go up?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062E1-1BB7-D449-9B5A-3F6593597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7" y="1797050"/>
            <a:ext cx="4819650" cy="4351338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If you recruit lung: by less than 4 cmH2O</a:t>
            </a:r>
          </a:p>
          <a:p>
            <a:pPr lvl="1"/>
            <a:r>
              <a:rPr lang="en-US" dirty="0"/>
              <a:t>If you over-distend alveoli, by less than 4 cmH2O</a:t>
            </a:r>
          </a:p>
          <a:p>
            <a:pPr lvl="1"/>
            <a:r>
              <a:rPr lang="en-US" dirty="0"/>
              <a:t>If both the above don’t change, it’ll go up by 4 cmH2O</a:t>
            </a:r>
          </a:p>
          <a:p>
            <a:pPr lvl="1"/>
            <a:endParaRPr lang="en-US" dirty="0"/>
          </a:p>
        </p:txBody>
      </p:sp>
      <p:pic>
        <p:nvPicPr>
          <p:cNvPr id="4" name="Picture 2" descr="RCCM2103121">
            <a:extLst>
              <a:ext uri="{FF2B5EF4-FFF2-40B4-BE49-F238E27FC236}">
                <a16:creationId xmlns:a16="http://schemas.microsoft.com/office/drawing/2014/main" id="{8B813EDC-E88F-B54D-ADE8-F9E540508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19893" y="1690688"/>
            <a:ext cx="6672107" cy="5167312"/>
          </a:xfrm>
          <a:prstGeom prst="rect">
            <a:avLst/>
          </a:prstGeom>
          <a:noFill/>
          <a:ln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B7CEE6-118D-1B45-8330-01A4C6250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68" y="3972719"/>
            <a:ext cx="4060069" cy="203993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208227-25A2-C24E-AB0D-DECBCCD2B853}"/>
              </a:ext>
            </a:extLst>
          </p:cNvPr>
          <p:cNvCxnSpPr/>
          <p:nvPr/>
        </p:nvCxnSpPr>
        <p:spPr>
          <a:xfrm>
            <a:off x="566737" y="6429375"/>
            <a:ext cx="297656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065E06-7B53-FC46-9330-DA28E4448400}"/>
              </a:ext>
            </a:extLst>
          </p:cNvPr>
          <p:cNvSpPr txBox="1"/>
          <p:nvPr/>
        </p:nvSpPr>
        <p:spPr>
          <a:xfrm>
            <a:off x="3543300" y="6244709"/>
            <a:ext cx="122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mmHg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E8B10A-B2E0-3048-A66C-32F1792CA772}"/>
              </a:ext>
            </a:extLst>
          </p:cNvPr>
          <p:cNvSpPr txBox="1"/>
          <p:nvPr/>
        </p:nvSpPr>
        <p:spPr>
          <a:xfrm>
            <a:off x="4157662" y="5314950"/>
            <a:ext cx="1685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Driving Pressure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E0FF1C2-400C-BB48-B03D-A96625C7EB13}"/>
              </a:ext>
            </a:extLst>
          </p:cNvPr>
          <p:cNvCxnSpPr/>
          <p:nvPr/>
        </p:nvCxnSpPr>
        <p:spPr>
          <a:xfrm flipH="1">
            <a:off x="3686175" y="5638115"/>
            <a:ext cx="471487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538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12AFB-C952-1B4B-8BCD-330E29AC0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peak is high, plateau is low?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92DAA-9670-2C47-BFAF-D9C31A961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19725" cy="4351338"/>
          </a:xfrm>
        </p:spPr>
        <p:txBody>
          <a:bodyPr/>
          <a:lstStyle/>
          <a:p>
            <a:r>
              <a:rPr lang="en-US" dirty="0"/>
              <a:t>Problems with flow</a:t>
            </a:r>
          </a:p>
          <a:p>
            <a:pPr lvl="1"/>
            <a:r>
              <a:rPr lang="en-US" dirty="0"/>
              <a:t>Bronchospasm</a:t>
            </a:r>
          </a:p>
          <a:p>
            <a:pPr lvl="1"/>
            <a:r>
              <a:rPr lang="en-US" dirty="0"/>
              <a:t>Mucus plug</a:t>
            </a:r>
          </a:p>
          <a:p>
            <a:pPr lvl="1"/>
            <a:r>
              <a:rPr lang="en-US" dirty="0"/>
              <a:t>Kink in the ventilator tubing or ETT </a:t>
            </a:r>
          </a:p>
          <a:p>
            <a:pPr lvl="1"/>
            <a:r>
              <a:rPr lang="en-US" dirty="0"/>
              <a:t>Giving breaths with very fast rate</a:t>
            </a:r>
          </a:p>
          <a:p>
            <a:pPr lvl="1"/>
            <a:endParaRPr lang="en-US" dirty="0"/>
          </a:p>
          <a:p>
            <a:r>
              <a:rPr lang="en-US" dirty="0"/>
              <a:t>What is the consequence of a high peak pressure if the plateau is low? </a:t>
            </a:r>
          </a:p>
          <a:p>
            <a:pPr lvl="1"/>
            <a:r>
              <a:rPr lang="en-US" dirty="0"/>
              <a:t>NOTHING</a:t>
            </a:r>
          </a:p>
        </p:txBody>
      </p:sp>
    </p:spTree>
    <p:extLst>
      <p:ext uri="{BB962C8B-B14F-4D97-AF65-F5344CB8AC3E}">
        <p14:creationId xmlns:p14="http://schemas.microsoft.com/office/powerpoint/2010/main" val="2993437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F4131-E883-E34B-89C2-D1AF7699A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 why are the RN’s always coming to me with the peak pressure?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45920-1661-C84A-B919-3C70853D9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44757" cy="4351338"/>
          </a:xfrm>
        </p:spPr>
        <p:txBody>
          <a:bodyPr/>
          <a:lstStyle/>
          <a:p>
            <a:r>
              <a:rPr lang="en-US" dirty="0"/>
              <a:t>You can’t accurately measure an accurate end-inspiratory hold if the patient is making inspiratory efforts</a:t>
            </a:r>
          </a:p>
          <a:p>
            <a:pPr lvl="1"/>
            <a:r>
              <a:rPr lang="en-US" dirty="0"/>
              <a:t>If deeply sedated or paralyzed, will be accurate.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20C92-ED51-694B-B66E-A84858334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56" y="3991957"/>
            <a:ext cx="3929063" cy="2774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331E3C-006D-4A47-B405-85B55AF3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993" y="4431904"/>
            <a:ext cx="4060069" cy="203993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7076A0-AE1B-1145-9EF8-29FA3B8AC173}"/>
              </a:ext>
            </a:extLst>
          </p:cNvPr>
          <p:cNvCxnSpPr/>
          <p:nvPr/>
        </p:nvCxnSpPr>
        <p:spPr>
          <a:xfrm flipV="1">
            <a:off x="7040027" y="5451872"/>
            <a:ext cx="0" cy="26184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167CDD-00BC-4C4F-A638-738A4FD4DAA2}"/>
              </a:ext>
            </a:extLst>
          </p:cNvPr>
          <p:cNvCxnSpPr>
            <a:cxnSpLocks/>
          </p:cNvCxnSpPr>
          <p:nvPr/>
        </p:nvCxnSpPr>
        <p:spPr>
          <a:xfrm>
            <a:off x="7040027" y="5851830"/>
            <a:ext cx="0" cy="24764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E1E5801-AFB6-4343-B877-0159DD869218}"/>
              </a:ext>
            </a:extLst>
          </p:cNvPr>
          <p:cNvSpPr/>
          <p:nvPr/>
        </p:nvSpPr>
        <p:spPr>
          <a:xfrm>
            <a:off x="7833518" y="2875052"/>
            <a:ext cx="1500188" cy="11715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968DFC-9C9E-724B-8E95-3B82771F286F}"/>
              </a:ext>
            </a:extLst>
          </p:cNvPr>
          <p:cNvSpPr/>
          <p:nvPr/>
        </p:nvSpPr>
        <p:spPr>
          <a:xfrm>
            <a:off x="8297862" y="1973153"/>
            <a:ext cx="571500" cy="9497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559E48-6367-0349-A10B-92096ECE2939}"/>
              </a:ext>
            </a:extLst>
          </p:cNvPr>
          <p:cNvCxnSpPr>
            <a:cxnSpLocks/>
          </p:cNvCxnSpPr>
          <p:nvPr/>
        </p:nvCxnSpPr>
        <p:spPr>
          <a:xfrm flipH="1" flipV="1">
            <a:off x="8769346" y="3460839"/>
            <a:ext cx="464344" cy="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5368B89-69C3-F643-9AE4-A86742B84EAB}"/>
              </a:ext>
            </a:extLst>
          </p:cNvPr>
          <p:cNvCxnSpPr>
            <a:cxnSpLocks/>
          </p:cNvCxnSpPr>
          <p:nvPr/>
        </p:nvCxnSpPr>
        <p:spPr>
          <a:xfrm flipV="1">
            <a:off x="9390858" y="3468380"/>
            <a:ext cx="461169" cy="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9DFFA3-4FA6-F24E-AE98-D1420BF5060D}"/>
              </a:ext>
            </a:extLst>
          </p:cNvPr>
          <p:cNvSpPr txBox="1"/>
          <p:nvPr/>
        </p:nvSpPr>
        <p:spPr>
          <a:xfrm>
            <a:off x="10153650" y="3267560"/>
            <a:ext cx="12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Distending Pressure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E4C288-AEE6-C145-BA07-F9839A8E918E}"/>
              </a:ext>
            </a:extLst>
          </p:cNvPr>
          <p:cNvCxnSpPr/>
          <p:nvPr/>
        </p:nvCxnSpPr>
        <p:spPr>
          <a:xfrm>
            <a:off x="8596312" y="1973153"/>
            <a:ext cx="0" cy="764779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AC724E7-6551-674E-BD30-35CF1399A05B}"/>
              </a:ext>
            </a:extLst>
          </p:cNvPr>
          <p:cNvSpPr txBox="1"/>
          <p:nvPr/>
        </p:nvSpPr>
        <p:spPr>
          <a:xfrm>
            <a:off x="9233690" y="2210285"/>
            <a:ext cx="1864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Resistive Pressure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E2F2D8-132A-1142-A39B-A6FA93587200}"/>
              </a:ext>
            </a:extLst>
          </p:cNvPr>
          <p:cNvSpPr txBox="1"/>
          <p:nvPr/>
        </p:nvSpPr>
        <p:spPr>
          <a:xfrm>
            <a:off x="7454896" y="1513994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Pressure measured here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7C99DB7-9843-5144-825F-1472944AA409}"/>
              </a:ext>
            </a:extLst>
          </p:cNvPr>
          <p:cNvCxnSpPr>
            <a:cxnSpLocks/>
          </p:cNvCxnSpPr>
          <p:nvPr/>
        </p:nvCxnSpPr>
        <p:spPr>
          <a:xfrm>
            <a:off x="9155106" y="3952838"/>
            <a:ext cx="235752" cy="24346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3C8DDB7-F2D1-FF41-9D8A-7DFFD11028C2}"/>
              </a:ext>
            </a:extLst>
          </p:cNvPr>
          <p:cNvCxnSpPr>
            <a:cxnSpLocks/>
          </p:cNvCxnSpPr>
          <p:nvPr/>
        </p:nvCxnSpPr>
        <p:spPr>
          <a:xfrm>
            <a:off x="8621711" y="3429000"/>
            <a:ext cx="0" cy="39577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F7645C-26EC-AD49-AF7F-F18B9FB8512C}"/>
              </a:ext>
            </a:extLst>
          </p:cNvPr>
          <p:cNvCxnSpPr>
            <a:cxnSpLocks/>
          </p:cNvCxnSpPr>
          <p:nvPr/>
        </p:nvCxnSpPr>
        <p:spPr>
          <a:xfrm>
            <a:off x="9930199" y="1563036"/>
            <a:ext cx="0" cy="34627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A7039AE-CE8A-EB4B-8E3B-82A68620FB75}"/>
              </a:ext>
            </a:extLst>
          </p:cNvPr>
          <p:cNvSpPr txBox="1"/>
          <p:nvPr/>
        </p:nvSpPr>
        <p:spPr>
          <a:xfrm>
            <a:off x="9515475" y="4046627"/>
            <a:ext cx="126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Muscular Effort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7C765E-A849-AC48-AD5A-594E35E95AE8}"/>
              </a:ext>
            </a:extLst>
          </p:cNvPr>
          <p:cNvSpPr txBox="1"/>
          <p:nvPr/>
        </p:nvSpPr>
        <p:spPr>
          <a:xfrm>
            <a:off x="8269283" y="3381702"/>
            <a:ext cx="47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545250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CF0A6-ECC1-5E4C-83F6-722282488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1A2C4-8896-4440-A5E7-AC8F1782D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will be faced with one of two problems:</a:t>
            </a:r>
          </a:p>
          <a:p>
            <a:pPr lvl="1"/>
            <a:r>
              <a:rPr lang="en-US" dirty="0"/>
              <a:t>“The ventilator is alarming” </a:t>
            </a:r>
          </a:p>
          <a:p>
            <a:pPr lvl="1"/>
            <a:r>
              <a:rPr lang="en-US" dirty="0"/>
              <a:t>“The patient looks uncomfortable” (or, conversely, I gave sedatives to keep them comfortable). </a:t>
            </a:r>
          </a:p>
          <a:p>
            <a:r>
              <a:rPr lang="en-US" dirty="0"/>
              <a:t>Physiology review: why does this happen?</a:t>
            </a:r>
          </a:p>
          <a:p>
            <a:r>
              <a:rPr lang="en-US" dirty="0"/>
              <a:t>Schemas for how to address ventilator alarms and patient </a:t>
            </a:r>
            <a:r>
              <a:rPr lang="en-US" dirty="0" err="1"/>
              <a:t>dyssynchrony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28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6EEB38-B54A-F64E-B5A9-F12BBE119F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799" y="71500"/>
            <a:ext cx="9042401" cy="6786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34160E-8985-5346-A409-EA78633524A7}"/>
              </a:ext>
            </a:extLst>
          </p:cNvPr>
          <p:cNvSpPr txBox="1"/>
          <p:nvPr/>
        </p:nvSpPr>
        <p:spPr>
          <a:xfrm>
            <a:off x="10306050" y="3105834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Expiratory hold maneuver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0AB97-C9B2-5348-88B2-05D7D73D9389}"/>
              </a:ext>
            </a:extLst>
          </p:cNvPr>
          <p:cNvSpPr txBox="1"/>
          <p:nvPr/>
        </p:nvSpPr>
        <p:spPr>
          <a:xfrm>
            <a:off x="1843088" y="5800725"/>
            <a:ext cx="1728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Giving breath too fast</a:t>
            </a:r>
          </a:p>
        </p:txBody>
      </p:sp>
    </p:spTree>
    <p:extLst>
      <p:ext uri="{BB962C8B-B14F-4D97-AF65-F5344CB8AC3E}">
        <p14:creationId xmlns:p14="http://schemas.microsoft.com/office/powerpoint/2010/main" val="4287129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E9F3A-D849-D147-A63E-CCB941986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sum,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519EC-C0C5-8044-AFD4-A9DD247DF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ACVC, Tidal Volume and Inspiratory time are set, so pressure will vary based on the patient’s lung physiology</a:t>
            </a:r>
          </a:p>
          <a:p>
            <a:r>
              <a:rPr lang="en-US" dirty="0"/>
              <a:t>Ventilator pressures (specifically, the plateau pressure) tell you about whether current ventilation is lung protective</a:t>
            </a:r>
          </a:p>
          <a:p>
            <a:r>
              <a:rPr lang="en-US" dirty="0"/>
              <a:t>Tradeoff between Lung Protection (early) vs Light Sedation (late)</a:t>
            </a:r>
          </a:p>
          <a:p>
            <a:r>
              <a:rPr lang="en-US" dirty="0"/>
              <a:t>High peak pressure will be the finding nurses and RTs notice</a:t>
            </a:r>
          </a:p>
          <a:p>
            <a:pPr lvl="1"/>
            <a:r>
              <a:rPr lang="en-US" dirty="0"/>
              <a:t>How will this change in ACPC? (answer at end)</a:t>
            </a:r>
          </a:p>
          <a:p>
            <a:r>
              <a:rPr lang="en-US" dirty="0"/>
              <a:t>Perform a breath hold (if you can) to separate causes of elevated resistance to flow (low plateau) vs high distending pressure (high plateau)</a:t>
            </a:r>
          </a:p>
        </p:txBody>
      </p:sp>
    </p:spTree>
    <p:extLst>
      <p:ext uri="{BB962C8B-B14F-4D97-AF65-F5344CB8AC3E}">
        <p14:creationId xmlns:p14="http://schemas.microsoft.com/office/powerpoint/2010/main" val="2781749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CCB97-7CB9-ED43-9E10-25FFA42AA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”The patient looks uncomfortable”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27DD4-08C4-BF41-BFD3-C8928A8A4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91200" cy="4351338"/>
          </a:xfrm>
        </p:spPr>
        <p:txBody>
          <a:bodyPr/>
          <a:lstStyle/>
          <a:p>
            <a:r>
              <a:rPr lang="en-US" dirty="0"/>
              <a:t>“Or, I had to go up on the sedation”</a:t>
            </a:r>
          </a:p>
          <a:p>
            <a:r>
              <a:rPr lang="en-US" dirty="0"/>
              <a:t>Observation (confounded) data suggests: </a:t>
            </a:r>
          </a:p>
          <a:p>
            <a:pPr lvl="1"/>
            <a:r>
              <a:rPr lang="en-US" dirty="0"/>
              <a:t>25% of all patients have dis-synchrony</a:t>
            </a:r>
          </a:p>
          <a:p>
            <a:pPr lvl="1"/>
            <a:r>
              <a:rPr lang="en-US" dirty="0"/>
              <a:t>50% who are the vent more than a day will. </a:t>
            </a:r>
          </a:p>
          <a:p>
            <a:pPr lvl="1"/>
            <a:r>
              <a:rPr lang="en-US" dirty="0"/>
              <a:t>They do worse. Maybe even worse mortality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16BAB-EA41-A344-B611-A0C7D915AB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3536949"/>
            <a:ext cx="5348288" cy="2449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F9B8EC-363E-2D41-9B43-4C5A808E22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475" y="1974382"/>
            <a:ext cx="36957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47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AD456-A730-2843-919A-F84272512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Triggering -&gt; Breath Stacking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91B14-08A2-6846-BC26-1D3EC70B1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76788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Two breaths are given for the patient making one respiratory effort</a:t>
            </a:r>
          </a:p>
          <a:p>
            <a:r>
              <a:rPr lang="en-US" dirty="0"/>
              <a:t>This is a problem because it doubles the distention of the lung</a:t>
            </a:r>
          </a:p>
          <a:p>
            <a:r>
              <a:rPr lang="en-US" dirty="0"/>
              <a:t>Cause: the patient’s brain stem wants a larger/longer inspiration than the vent gives. </a:t>
            </a:r>
          </a:p>
          <a:p>
            <a:pPr lvl="1"/>
            <a:r>
              <a:rPr lang="en-US" dirty="0"/>
              <a:t>Low Tidal Volume = unnatural</a:t>
            </a:r>
          </a:p>
          <a:p>
            <a:pPr lvl="1"/>
            <a:r>
              <a:rPr lang="en-US" dirty="0"/>
              <a:t>Drive to breath = high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209F64-9582-AB4F-B224-9EB6A02CEB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487" y="2193925"/>
            <a:ext cx="5613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86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AD456-A730-2843-919A-F84272512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Triggering -&gt; Breath Stacking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91B14-08A2-6846-BC26-1D3EC70B1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05400" cy="4351338"/>
          </a:xfrm>
        </p:spPr>
        <p:txBody>
          <a:bodyPr>
            <a:normAutofit/>
          </a:bodyPr>
          <a:lstStyle/>
          <a:p>
            <a:r>
              <a:rPr lang="en-US" dirty="0"/>
              <a:t>Treatment options: </a:t>
            </a:r>
          </a:p>
          <a:p>
            <a:pPr lvl="1"/>
            <a:r>
              <a:rPr lang="en-US" dirty="0"/>
              <a:t>Increase sedation (often preferrable if early = strict low tidal volume ventilation needed)</a:t>
            </a:r>
          </a:p>
          <a:p>
            <a:pPr lvl="2"/>
            <a:r>
              <a:rPr lang="en-US" dirty="0"/>
              <a:t>Neuromuscular blockade if needed</a:t>
            </a:r>
          </a:p>
          <a:p>
            <a:pPr lvl="1"/>
            <a:r>
              <a:rPr lang="en-US" dirty="0"/>
              <a:t>Increase vent inspiratory time</a:t>
            </a:r>
          </a:p>
          <a:p>
            <a:pPr lvl="1"/>
            <a:r>
              <a:rPr lang="en-US" dirty="0"/>
              <a:t>increase tidal volume (often preferrable if later = lighter sedation prioritized.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1BFC0-209B-BD49-8395-149038C238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1687" y="1772427"/>
            <a:ext cx="3663950" cy="1656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780FCA-99BE-4C4E-AAF9-446E6C8470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8434" y="3850681"/>
            <a:ext cx="5105400" cy="2385005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0DA99CA1-D990-8A4F-9E23-8D5A0CFAA8EF}"/>
              </a:ext>
            </a:extLst>
          </p:cNvPr>
          <p:cNvSpPr/>
          <p:nvPr/>
        </p:nvSpPr>
        <p:spPr>
          <a:xfrm>
            <a:off x="6678320" y="5276847"/>
            <a:ext cx="4880268" cy="609604"/>
          </a:xfrm>
          <a:prstGeom prst="frame">
            <a:avLst>
              <a:gd name="adj1" fmla="val 701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65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5D2B9-542A-4346-BFDE-24FC56431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starvation -&gt; wasted effort</a:t>
            </a:r>
          </a:p>
        </p:txBody>
      </p:sp>
      <p:pic>
        <p:nvPicPr>
          <p:cNvPr id="4" name="Picture 9" descr="Diagram&#10;&#10;Description automatically generated">
            <a:extLst>
              <a:ext uri="{FF2B5EF4-FFF2-40B4-BE49-F238E27FC236}">
                <a16:creationId xmlns:a16="http://schemas.microsoft.com/office/drawing/2014/main" id="{B41ABF2D-F4E2-3745-9599-DAB7C064C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2051050"/>
            <a:ext cx="4343400" cy="2755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A36E48-5CF0-1840-B9A5-3EBE805AC93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6054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Cause</a:t>
            </a:r>
          </a:p>
          <a:p>
            <a:pPr lvl="1"/>
            <a:r>
              <a:rPr lang="en-US" dirty="0"/>
              <a:t>Patient wants more flow than the vent gives (common on ACVC)</a:t>
            </a:r>
          </a:p>
          <a:p>
            <a:r>
              <a:rPr lang="en-US" dirty="0"/>
              <a:t>Consequence: </a:t>
            </a:r>
          </a:p>
          <a:p>
            <a:pPr lvl="1"/>
            <a:r>
              <a:rPr lang="en-US" dirty="0"/>
              <a:t>Skeletal muscle and diaphragm strain</a:t>
            </a:r>
          </a:p>
          <a:p>
            <a:pPr lvl="1"/>
            <a:r>
              <a:rPr lang="en-US" dirty="0"/>
              <a:t>Lung injury (pleural pressure negative during efforts)</a:t>
            </a:r>
          </a:p>
        </p:txBody>
      </p:sp>
    </p:spTree>
    <p:extLst>
      <p:ext uri="{BB962C8B-B14F-4D97-AF65-F5344CB8AC3E}">
        <p14:creationId xmlns:p14="http://schemas.microsoft.com/office/powerpoint/2010/main" val="1131256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5D2B9-542A-4346-BFDE-24FC56431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starvation -&gt; wasted effort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A36E48-5CF0-1840-B9A5-3EBE805AC93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6054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Treatment Options:</a:t>
            </a:r>
          </a:p>
          <a:p>
            <a:pPr lvl="1"/>
            <a:r>
              <a:rPr lang="en-US" dirty="0"/>
              <a:t>Increase the flow rate to 50-60, can increase up to 80. </a:t>
            </a:r>
          </a:p>
          <a:p>
            <a:pPr lvl="2"/>
            <a:r>
              <a:rPr lang="en-US" dirty="0"/>
              <a:t>This will cause peak pressure to go up</a:t>
            </a:r>
          </a:p>
          <a:p>
            <a:pPr lvl="1"/>
            <a:r>
              <a:rPr lang="en-US" dirty="0"/>
              <a:t>Switch to ramp waveform</a:t>
            </a:r>
          </a:p>
          <a:p>
            <a:pPr lvl="1"/>
            <a:r>
              <a:rPr lang="en-US" dirty="0"/>
              <a:t>Switch to ACPC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830E31F-25AE-5647-BCD3-5AA3978D0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6537" y="1428749"/>
            <a:ext cx="5323562" cy="52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8E461AA2-3C70-E040-B515-28B705404B9F}"/>
              </a:ext>
            </a:extLst>
          </p:cNvPr>
          <p:cNvSpPr/>
          <p:nvPr/>
        </p:nvSpPr>
        <p:spPr>
          <a:xfrm>
            <a:off x="8229602" y="4881564"/>
            <a:ext cx="542923" cy="719135"/>
          </a:xfrm>
          <a:prstGeom prst="frame">
            <a:avLst>
              <a:gd name="adj1" fmla="val 85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59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2AEC6-D8BB-E047-A372-6D7898636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warmup riddle: </a:t>
            </a:r>
            <a:r>
              <a:rPr lang="en-US" dirty="0">
                <a:solidFill>
                  <a:srgbClr val="FF0000"/>
                </a:solidFill>
              </a:rPr>
              <a:t>answers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E2D0A-CA8B-E14F-91F3-F74F38D56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ABG is 7.15 / 75 / 50 on FiO2 1.0 an PEEP 14, RR 30, Vt 6 ml/Kg</a:t>
            </a:r>
          </a:p>
          <a:p>
            <a:endParaRPr lang="en-US" dirty="0"/>
          </a:p>
          <a:p>
            <a:r>
              <a:rPr lang="en-US" dirty="0"/>
              <a:t>What will stop you from going up on each of these indefinitely? </a:t>
            </a:r>
          </a:p>
          <a:p>
            <a:pPr lvl="1"/>
            <a:r>
              <a:rPr lang="en-US" dirty="0"/>
              <a:t>Oxygenation = obviously can’t go above pure oxygen. </a:t>
            </a:r>
          </a:p>
          <a:p>
            <a:pPr lvl="1"/>
            <a:r>
              <a:rPr lang="en-US" dirty="0"/>
              <a:t>What would happen if you kept going up on PEEP? When would you stop?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Plateau is likely to increase above 30 cmH2O</a:t>
            </a:r>
          </a:p>
          <a:p>
            <a:pPr lvl="1"/>
            <a:r>
              <a:rPr lang="en-US" dirty="0"/>
              <a:t>What would happen if you kept going fast on RR? </a:t>
            </a:r>
          </a:p>
          <a:p>
            <a:pPr lvl="2"/>
            <a:r>
              <a:rPr lang="en-US" dirty="0" err="1">
                <a:solidFill>
                  <a:srgbClr val="FF0000"/>
                </a:solidFill>
              </a:rPr>
              <a:t>AutoPEEP</a:t>
            </a:r>
            <a:r>
              <a:rPr lang="en-US" dirty="0">
                <a:solidFill>
                  <a:srgbClr val="FF0000"/>
                </a:solidFill>
              </a:rPr>
              <a:t> due to insufficient time to exhale</a:t>
            </a:r>
          </a:p>
          <a:p>
            <a:pPr lvl="1"/>
            <a:r>
              <a:rPr lang="en-US" dirty="0"/>
              <a:t>What would happen if you kept going up on the Vt?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Plateau is likely to increase above 30 cmH2O</a:t>
            </a:r>
            <a:endParaRPr lang="en-US" dirty="0"/>
          </a:p>
          <a:p>
            <a:r>
              <a:rPr lang="en-US" dirty="0"/>
              <a:t>What will the RNs/RTs come to you with in ACPC instead of high peak pressure?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“Tidal volume [or Minute Ventilation] is low”. Can still check plat / do all the same 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261780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DFD9-9CC6-ED47-AAE2-951A3A33C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000AF-6707-C34B-983F-FB1F9FD80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brian.locke@hsc.utah.edu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737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2AEC6-D8BB-E047-A372-6D7898636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warmup riddle: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E2D0A-CA8B-E14F-91F3-F74F38D56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ABG is 7.15 / 75 / 50 on FiO2 1.0 and PEEP 14, RR 30, Vt 6 ml/Kg</a:t>
            </a:r>
          </a:p>
          <a:p>
            <a:endParaRPr lang="en-US" dirty="0"/>
          </a:p>
          <a:p>
            <a:r>
              <a:rPr lang="en-US" dirty="0"/>
              <a:t>What will stop you from going up on each of these indefinitely? </a:t>
            </a:r>
          </a:p>
          <a:p>
            <a:pPr lvl="1"/>
            <a:r>
              <a:rPr lang="en-US" dirty="0"/>
              <a:t>Oxygenation = obviously can’t go above pure oxygen. </a:t>
            </a:r>
          </a:p>
          <a:p>
            <a:pPr lvl="1"/>
            <a:r>
              <a:rPr lang="en-US" dirty="0"/>
              <a:t>What would happen if you kept going up on PEEP? When would you stop?</a:t>
            </a:r>
          </a:p>
          <a:p>
            <a:pPr lvl="1"/>
            <a:r>
              <a:rPr lang="en-US" dirty="0"/>
              <a:t>What would happen if you kept going fast on RR? </a:t>
            </a:r>
          </a:p>
          <a:p>
            <a:pPr lvl="1"/>
            <a:r>
              <a:rPr lang="en-US" dirty="0"/>
              <a:t>What would happen if you kept going up on the Vt?</a:t>
            </a:r>
          </a:p>
        </p:txBody>
      </p:sp>
    </p:spTree>
    <p:extLst>
      <p:ext uri="{BB962C8B-B14F-4D97-AF65-F5344CB8AC3E}">
        <p14:creationId xmlns:p14="http://schemas.microsoft.com/office/powerpoint/2010/main" val="392546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0897C-B3E6-B44D-B308-2D9C120C7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1: ”The Ventilator is Alarming”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C3734-1499-FA46-A9DB-85BB5AB3F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is the alarm? </a:t>
            </a:r>
          </a:p>
          <a:p>
            <a:pPr lvl="1"/>
            <a:r>
              <a:rPr lang="en-US" dirty="0"/>
              <a:t>Circuit disconnect, Breath not Delivered </a:t>
            </a:r>
          </a:p>
          <a:p>
            <a:pPr lvl="2"/>
            <a:r>
              <a:rPr lang="en-US" dirty="0"/>
              <a:t>Inspect circuit for break or kink</a:t>
            </a:r>
          </a:p>
          <a:p>
            <a:pPr lvl="1"/>
            <a:r>
              <a:rPr lang="en-US" dirty="0"/>
              <a:t>Minute ventilation low? </a:t>
            </a:r>
          </a:p>
          <a:p>
            <a:pPr lvl="2"/>
            <a:r>
              <a:rPr lang="en-US" dirty="0"/>
              <a:t>Are you on pressure support? Put on assist control-mode</a:t>
            </a:r>
          </a:p>
          <a:p>
            <a:pPr lvl="2"/>
            <a:r>
              <a:rPr lang="en-US" dirty="0"/>
              <a:t>Are you in ACPC? This is the equivalent of high pressures</a:t>
            </a:r>
          </a:p>
          <a:p>
            <a:pPr lvl="1"/>
            <a:r>
              <a:rPr lang="en-US" dirty="0"/>
              <a:t>Minute ventilation high? </a:t>
            </a:r>
          </a:p>
          <a:p>
            <a:pPr lvl="2"/>
            <a:r>
              <a:rPr lang="en-US" dirty="0"/>
              <a:t>Is this rapid shallow breathing? Go to patient looks uncomfortable</a:t>
            </a:r>
          </a:p>
          <a:p>
            <a:pPr lvl="1"/>
            <a:r>
              <a:rPr lang="en-US" dirty="0"/>
              <a:t>Large Tidal Volume?</a:t>
            </a:r>
          </a:p>
          <a:p>
            <a:pPr lvl="2"/>
            <a:r>
              <a:rPr lang="en-US" dirty="0"/>
              <a:t>Is this breath stacking? Discuss in 2</a:t>
            </a:r>
            <a:r>
              <a:rPr lang="en-US" baseline="30000" dirty="0"/>
              <a:t>nd</a:t>
            </a:r>
            <a:r>
              <a:rPr lang="en-US" dirty="0"/>
              <a:t> part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b="1" dirty="0"/>
              <a:t>Most common: </a:t>
            </a:r>
            <a:r>
              <a:rPr lang="en-US" b="1" u="sng" dirty="0"/>
              <a:t>High peak pressures pressures </a:t>
            </a:r>
          </a:p>
        </p:txBody>
      </p:sp>
    </p:spTree>
    <p:extLst>
      <p:ext uri="{BB962C8B-B14F-4D97-AF65-F5344CB8AC3E}">
        <p14:creationId xmlns:p14="http://schemas.microsoft.com/office/powerpoint/2010/main" val="774145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FC67C-C826-2C46-AD61-D29B3F824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so hard? 2 conflicting principles of ventilator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540D-8883-6941-B174-116279F19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6261" y="1948657"/>
            <a:ext cx="5734050" cy="4351338"/>
          </a:xfrm>
        </p:spPr>
        <p:txBody>
          <a:bodyPr>
            <a:normAutofit/>
          </a:bodyPr>
          <a:lstStyle/>
          <a:p>
            <a:r>
              <a:rPr lang="en-US" dirty="0"/>
              <a:t>Lung Protective Ventilation: ARMA, 2000</a:t>
            </a:r>
          </a:p>
          <a:p>
            <a:pPr lvl="1"/>
            <a:r>
              <a:rPr lang="en-US" dirty="0"/>
              <a:t>Sedate deeply, unnaturally small breaths to protect lung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FAD332-067C-D345-9B50-85054963D8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86" y="1783833"/>
            <a:ext cx="4284663" cy="2287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C925E-9DBD-684E-B599-2DA999D2B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06" y="4440238"/>
            <a:ext cx="5058284" cy="2052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8C270E-8045-E847-8FB4-DDDE95801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809" y="3529013"/>
            <a:ext cx="4896953" cy="322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37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7E3B9A-8DD5-7F41-B45B-AC264610D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592137"/>
            <a:ext cx="8801100" cy="603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01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FC67C-C826-2C46-AD61-D29B3F824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so hard? 2 conflicting EBM principles of critical care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9D24CE-2CC1-3546-9C2F-E8B78EA67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3538" y="3428999"/>
            <a:ext cx="5910262" cy="2747963"/>
          </a:xfrm>
        </p:spPr>
        <p:txBody>
          <a:bodyPr/>
          <a:lstStyle/>
          <a:p>
            <a:r>
              <a:rPr lang="en-US" dirty="0"/>
              <a:t>Daily sedation vacation</a:t>
            </a:r>
          </a:p>
          <a:p>
            <a:pPr lvl="1"/>
            <a:r>
              <a:rPr lang="en-US" dirty="0"/>
              <a:t>Restart at ½ dose; avoid accumulation</a:t>
            </a:r>
          </a:p>
          <a:p>
            <a:r>
              <a:rPr lang="en-US" dirty="0"/>
              <a:t>Less sedation accumulation, faster weaning and </a:t>
            </a:r>
            <a:r>
              <a:rPr lang="en-US" dirty="0" err="1"/>
              <a:t>extubation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B39B56-E096-1A4E-AC7E-94A86383F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162" y="2063750"/>
            <a:ext cx="8346057" cy="1365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4DF9D7-41F1-0F4D-AEB1-DEBBAFBDAA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86" y="3127374"/>
            <a:ext cx="4117975" cy="353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05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FC67C-C826-2C46-AD61-D29B3F824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so hard? 2 conflicting EBM principles of critical care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51B2EC4-7973-A343-A97D-804D3F575802}"/>
              </a:ext>
            </a:extLst>
          </p:cNvPr>
          <p:cNvCxnSpPr>
            <a:cxnSpLocks/>
          </p:cNvCxnSpPr>
          <p:nvPr/>
        </p:nvCxnSpPr>
        <p:spPr>
          <a:xfrm>
            <a:off x="3252788" y="3929067"/>
            <a:ext cx="4105275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6085065-2EBF-E846-B221-B5A6C0462491}"/>
              </a:ext>
            </a:extLst>
          </p:cNvPr>
          <p:cNvCxnSpPr>
            <a:cxnSpLocks/>
          </p:cNvCxnSpPr>
          <p:nvPr/>
        </p:nvCxnSpPr>
        <p:spPr>
          <a:xfrm>
            <a:off x="3252788" y="4300542"/>
            <a:ext cx="4105275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D094731-388F-D84A-B054-6775F45BA686}"/>
              </a:ext>
            </a:extLst>
          </p:cNvPr>
          <p:cNvSpPr txBox="1"/>
          <p:nvPr/>
        </p:nvSpPr>
        <p:spPr>
          <a:xfrm>
            <a:off x="3217069" y="3125574"/>
            <a:ext cx="1614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Lung Protective Vent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8CB983-AF96-E543-BB73-E90300DE8644}"/>
              </a:ext>
            </a:extLst>
          </p:cNvPr>
          <p:cNvSpPr txBox="1"/>
          <p:nvPr/>
        </p:nvSpPr>
        <p:spPr>
          <a:xfrm>
            <a:off x="5853112" y="3145315"/>
            <a:ext cx="1771650" cy="646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Brainstem desired Vent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12C34F-A1D5-074E-86D3-C55A2CF30736}"/>
              </a:ext>
            </a:extLst>
          </p:cNvPr>
          <p:cNvSpPr txBox="1"/>
          <p:nvPr/>
        </p:nvSpPr>
        <p:spPr>
          <a:xfrm>
            <a:off x="3221832" y="4457705"/>
            <a:ext cx="1357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Deeply Sedated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2A7F07-77F1-454A-A1AA-B368C3F8C468}"/>
              </a:ext>
            </a:extLst>
          </p:cNvPr>
          <p:cNvSpPr txBox="1"/>
          <p:nvPr/>
        </p:nvSpPr>
        <p:spPr>
          <a:xfrm>
            <a:off x="6096000" y="4457705"/>
            <a:ext cx="1528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Lightly Sedated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CE0FDED5-D5DF-A948-9FDA-5E4830DCB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5167312"/>
            <a:ext cx="10710862" cy="1325563"/>
          </a:xfrm>
        </p:spPr>
        <p:txBody>
          <a:bodyPr>
            <a:normAutofit/>
          </a:bodyPr>
          <a:lstStyle/>
          <a:p>
            <a:r>
              <a:rPr lang="en-US" dirty="0"/>
              <a:t>Priorities shift: </a:t>
            </a:r>
          </a:p>
          <a:p>
            <a:pPr lvl="1"/>
            <a:r>
              <a:rPr lang="en-US" dirty="0"/>
              <a:t>Early in course: most inflamed lungs. Prioritize left </a:t>
            </a:r>
          </a:p>
          <a:p>
            <a:pPr lvl="1"/>
            <a:r>
              <a:rPr lang="en-US" dirty="0"/>
              <a:t>Later in course: weaning crucial. Prioritize right</a:t>
            </a:r>
          </a:p>
          <a:p>
            <a:endParaRPr lang="en-US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54E9EEE-C60A-B241-B37E-17EB9D5FF06A}"/>
              </a:ext>
            </a:extLst>
          </p:cNvPr>
          <p:cNvSpPr txBox="1">
            <a:spLocks/>
          </p:cNvSpPr>
          <p:nvPr/>
        </p:nvSpPr>
        <p:spPr>
          <a:xfrm>
            <a:off x="740569" y="1892304"/>
            <a:ext cx="10710862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Ventilator Alarms = how to ensure Lung Protective Vent occurring</a:t>
            </a:r>
          </a:p>
          <a:p>
            <a:r>
              <a:rPr lang="en-US" dirty="0"/>
              <a:t>Patient synchrony = how to do Lung Protective Vent with least sedation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20CB81-9DBB-8D40-81C5-DB1EBD1CAD7D}"/>
              </a:ext>
            </a:extLst>
          </p:cNvPr>
          <p:cNvSpPr txBox="1"/>
          <p:nvPr/>
        </p:nvSpPr>
        <p:spPr>
          <a:xfrm>
            <a:off x="7486650" y="4175472"/>
            <a:ext cx="75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6E8A3B-4853-FE4E-AAB6-1B67D16FB720}"/>
              </a:ext>
            </a:extLst>
          </p:cNvPr>
          <p:cNvSpPr txBox="1"/>
          <p:nvPr/>
        </p:nvSpPr>
        <p:spPr>
          <a:xfrm>
            <a:off x="2495551" y="3725310"/>
            <a:ext cx="75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Ideal</a:t>
            </a:r>
          </a:p>
        </p:txBody>
      </p:sp>
    </p:spTree>
    <p:extLst>
      <p:ext uri="{BB962C8B-B14F-4D97-AF65-F5344CB8AC3E}">
        <p14:creationId xmlns:p14="http://schemas.microsoft.com/office/powerpoint/2010/main" val="3241708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CFC8194-1814-AA4B-A171-CEAE755B0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1838" y="431800"/>
            <a:ext cx="6029325" cy="59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47AA64C9-224F-494F-9E80-0A06F1485BDC}"/>
              </a:ext>
            </a:extLst>
          </p:cNvPr>
          <p:cNvSpPr/>
          <p:nvPr/>
        </p:nvSpPr>
        <p:spPr>
          <a:xfrm>
            <a:off x="3271838" y="1128713"/>
            <a:ext cx="714375" cy="700087"/>
          </a:xfrm>
          <a:prstGeom prst="frame">
            <a:avLst>
              <a:gd name="adj1" fmla="val 85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D7E4C03C-9374-FE4C-83E2-9ED8F0B3D195}"/>
              </a:ext>
            </a:extLst>
          </p:cNvPr>
          <p:cNvSpPr/>
          <p:nvPr/>
        </p:nvSpPr>
        <p:spPr>
          <a:xfrm>
            <a:off x="3986213" y="1128713"/>
            <a:ext cx="5057775" cy="828675"/>
          </a:xfrm>
          <a:prstGeom prst="frame">
            <a:avLst>
              <a:gd name="adj1" fmla="val 85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8498F824-FC03-E947-A8C2-86FABB066E78}"/>
              </a:ext>
            </a:extLst>
          </p:cNvPr>
          <p:cNvSpPr/>
          <p:nvPr/>
        </p:nvSpPr>
        <p:spPr>
          <a:xfrm>
            <a:off x="3495676" y="4338639"/>
            <a:ext cx="1033462" cy="828675"/>
          </a:xfrm>
          <a:prstGeom prst="frame">
            <a:avLst>
              <a:gd name="adj1" fmla="val 85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A4D36160-C565-FB4E-90FA-2764876B4868}"/>
              </a:ext>
            </a:extLst>
          </p:cNvPr>
          <p:cNvSpPr/>
          <p:nvPr/>
        </p:nvSpPr>
        <p:spPr>
          <a:xfrm>
            <a:off x="4529138" y="4333876"/>
            <a:ext cx="2357437" cy="938212"/>
          </a:xfrm>
          <a:prstGeom prst="frame">
            <a:avLst>
              <a:gd name="adj1" fmla="val 85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C04E3FB4-D775-D944-A066-76665359BEB4}"/>
              </a:ext>
            </a:extLst>
          </p:cNvPr>
          <p:cNvSpPr/>
          <p:nvPr/>
        </p:nvSpPr>
        <p:spPr>
          <a:xfrm>
            <a:off x="6557965" y="5367340"/>
            <a:ext cx="571500" cy="547686"/>
          </a:xfrm>
          <a:prstGeom prst="frame">
            <a:avLst>
              <a:gd name="adj1" fmla="val 85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251965BD-88F1-A249-B0DE-4C2205ED0C6D}"/>
              </a:ext>
            </a:extLst>
          </p:cNvPr>
          <p:cNvSpPr/>
          <p:nvPr/>
        </p:nvSpPr>
        <p:spPr>
          <a:xfrm>
            <a:off x="7429500" y="4576766"/>
            <a:ext cx="714375" cy="590548"/>
          </a:xfrm>
          <a:prstGeom prst="frame">
            <a:avLst>
              <a:gd name="adj1" fmla="val 85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84E36660-ADAB-A740-82EA-EA425309C32F}"/>
              </a:ext>
            </a:extLst>
          </p:cNvPr>
          <p:cNvSpPr/>
          <p:nvPr/>
        </p:nvSpPr>
        <p:spPr>
          <a:xfrm>
            <a:off x="7736681" y="5272088"/>
            <a:ext cx="714375" cy="700087"/>
          </a:xfrm>
          <a:prstGeom prst="frame">
            <a:avLst>
              <a:gd name="adj1" fmla="val 85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5E4CDC-4168-924F-AB7A-6F7CD7202E69}"/>
              </a:ext>
            </a:extLst>
          </p:cNvPr>
          <p:cNvSpPr txBox="1"/>
          <p:nvPr/>
        </p:nvSpPr>
        <p:spPr>
          <a:xfrm>
            <a:off x="1385888" y="1182469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Assisted vs Control Breath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38342F-C6FF-4046-ABC9-0329692EB7C0}"/>
              </a:ext>
            </a:extLst>
          </p:cNvPr>
          <p:cNvSpPr txBox="1"/>
          <p:nvPr/>
        </p:nvSpPr>
        <p:spPr>
          <a:xfrm>
            <a:off x="9301163" y="1182468"/>
            <a:ext cx="191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the patient is getting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7FD8EC-A8B2-074C-A2AB-B6A1DDFFCBC5}"/>
              </a:ext>
            </a:extLst>
          </p:cNvPr>
          <p:cNvSpPr txBox="1"/>
          <p:nvPr/>
        </p:nvSpPr>
        <p:spPr>
          <a:xfrm>
            <a:off x="1500187" y="4225709"/>
            <a:ext cx="2128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Ventilator Mode Setting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23535D-13C3-644D-A791-CFF4391E9A4B}"/>
              </a:ext>
            </a:extLst>
          </p:cNvPr>
          <p:cNvSpPr txBox="1"/>
          <p:nvPr/>
        </p:nvSpPr>
        <p:spPr>
          <a:xfrm>
            <a:off x="1750219" y="5520999"/>
            <a:ext cx="1350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the ventilator is set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7FA20A-1041-4A46-8507-EB208443C0F1}"/>
              </a:ext>
            </a:extLst>
          </p:cNvPr>
          <p:cNvSpPr txBox="1"/>
          <p:nvPr/>
        </p:nvSpPr>
        <p:spPr>
          <a:xfrm>
            <a:off x="9472613" y="4333876"/>
            <a:ext cx="191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Bump to 100% FiO2 for 2 minutes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DC28C7-64D2-0743-A5F3-8D5EDB9D67A3}"/>
              </a:ext>
            </a:extLst>
          </p:cNvPr>
          <p:cNvSpPr txBox="1"/>
          <p:nvPr/>
        </p:nvSpPr>
        <p:spPr>
          <a:xfrm>
            <a:off x="9472613" y="5167314"/>
            <a:ext cx="1000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Stop the honking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245284-CEAC-D549-B9EF-B027CC12250E}"/>
              </a:ext>
            </a:extLst>
          </p:cNvPr>
          <p:cNvSpPr txBox="1"/>
          <p:nvPr/>
        </p:nvSpPr>
        <p:spPr>
          <a:xfrm>
            <a:off x="9472613" y="5995879"/>
            <a:ext cx="191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End-Inspiratory Hold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EEDDB5-CA52-5948-8EE7-B6868CB50EA0}"/>
              </a:ext>
            </a:extLst>
          </p:cNvPr>
          <p:cNvSpPr txBox="1"/>
          <p:nvPr/>
        </p:nvSpPr>
        <p:spPr>
          <a:xfrm>
            <a:off x="9472613" y="1957388"/>
            <a:ext cx="2121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Alarm shows up here (Yellow or Red, based on urgency)</a:t>
            </a: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0291A7C9-C6C5-BB44-8ACC-F00DDC3B8481}"/>
              </a:ext>
            </a:extLst>
          </p:cNvPr>
          <p:cNvSpPr/>
          <p:nvPr/>
        </p:nvSpPr>
        <p:spPr>
          <a:xfrm>
            <a:off x="7053262" y="1969298"/>
            <a:ext cx="1990726" cy="685003"/>
          </a:xfrm>
          <a:prstGeom prst="frame">
            <a:avLst>
              <a:gd name="adj1" fmla="val 85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69243C-7E25-984E-83C9-29083E689EE8}"/>
              </a:ext>
            </a:extLst>
          </p:cNvPr>
          <p:cNvCxnSpPr/>
          <p:nvPr/>
        </p:nvCxnSpPr>
        <p:spPr>
          <a:xfrm flipV="1">
            <a:off x="3014663" y="5367340"/>
            <a:ext cx="1343025" cy="446305"/>
          </a:xfrm>
          <a:prstGeom prst="straightConnector1">
            <a:avLst/>
          </a:prstGeom>
          <a:ln w="730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CDD6957-1928-424B-A695-7CA18E510976}"/>
              </a:ext>
            </a:extLst>
          </p:cNvPr>
          <p:cNvCxnSpPr>
            <a:cxnSpLocks/>
          </p:cNvCxnSpPr>
          <p:nvPr/>
        </p:nvCxnSpPr>
        <p:spPr>
          <a:xfrm flipH="1" flipV="1">
            <a:off x="7129465" y="5995879"/>
            <a:ext cx="2144017" cy="344926"/>
          </a:xfrm>
          <a:prstGeom prst="straightConnector1">
            <a:avLst/>
          </a:prstGeom>
          <a:ln w="730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181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6309</TotalTime>
  <Words>2011</Words>
  <Application>Microsoft Macintosh PowerPoint</Application>
  <PresentationFormat>Widescreen</PresentationFormat>
  <Paragraphs>248</Paragraphs>
  <Slides>28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Ventilator Troubleshooting </vt:lpstr>
      <vt:lpstr>Overview:</vt:lpstr>
      <vt:lpstr>A warmup riddle: </vt:lpstr>
      <vt:lpstr>Part 1: ”The Ventilator is Alarming” </vt:lpstr>
      <vt:lpstr>Why is this so hard? 2 conflicting principles of ventilator management</vt:lpstr>
      <vt:lpstr>PowerPoint Presentation</vt:lpstr>
      <vt:lpstr>Why is this so hard? 2 conflicting EBM principles of critical care</vt:lpstr>
      <vt:lpstr>Why is this so hard? 2 conflicting EBM principles of critical care</vt:lpstr>
      <vt:lpstr>PowerPoint Presentation</vt:lpstr>
      <vt:lpstr>Modes:</vt:lpstr>
      <vt:lpstr>There are things we set and variables that result from the patient’s physiology</vt:lpstr>
      <vt:lpstr>“The peak pressures are high” </vt:lpstr>
      <vt:lpstr>Breath holds:</vt:lpstr>
      <vt:lpstr>Two examples: </vt:lpstr>
      <vt:lpstr>Which do you care about?</vt:lpstr>
      <vt:lpstr>Elevated plateau pressure</vt:lpstr>
      <vt:lpstr>PEEP increased by 4 cmH2O… how much should the plateau go up? </vt:lpstr>
      <vt:lpstr>What if peak is high, plateau is low?</vt:lpstr>
      <vt:lpstr>Then why are the RN’s always coming to me with the peak pressure? </vt:lpstr>
      <vt:lpstr>PowerPoint Presentation</vt:lpstr>
      <vt:lpstr>In sum, </vt:lpstr>
      <vt:lpstr>”The patient looks uncomfortable”</vt:lpstr>
      <vt:lpstr>Double Triggering -&gt; Breath Stacking</vt:lpstr>
      <vt:lpstr>Double Triggering -&gt; Breath Stacking</vt:lpstr>
      <vt:lpstr>Flow starvation -&gt; wasted effort</vt:lpstr>
      <vt:lpstr>Flow starvation -&gt; wasted effort</vt:lpstr>
      <vt:lpstr>A warmup riddle: answers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vent is honking, The patient looks uncomfortable: Ventilator Troubleshooting </dc:title>
  <dc:creator>BRIAN LOCKE</dc:creator>
  <cp:lastModifiedBy>BRIAN LOCKE</cp:lastModifiedBy>
  <cp:revision>10</cp:revision>
  <dcterms:created xsi:type="dcterms:W3CDTF">2021-11-11T16:37:01Z</dcterms:created>
  <dcterms:modified xsi:type="dcterms:W3CDTF">2021-11-16T01:46:07Z</dcterms:modified>
</cp:coreProperties>
</file>